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9AA7D6-84FF-4C2D-BF5E-607F97EF7093}" v="19" dt="2024-05-02T16:53:42.3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909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A133D-34A9-F1FE-4BFD-C2333667F0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79D4D2-99C9-5B0A-8130-05AD262A1D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30333-1A12-7305-38CB-E03CF3DFC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0882-A26D-4834-8791-98452232D1DA}" type="datetimeFigureOut">
              <a:rPr lang="en-GB" smtClean="0"/>
              <a:t>02/05/2024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C368D-8CAA-E61D-841D-135FCC939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22815-E6E8-E53C-075D-D52A65444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8C3D-7D54-459D-9381-FB0EB2D02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244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238D9-47F1-7ECB-9919-4A9082B1A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29CA4A-0B62-D57F-B96D-DFB375287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1FD6F-0D7A-F9B7-58AB-72BB90EB8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0882-A26D-4834-8791-98452232D1DA}" type="datetimeFigureOut">
              <a:rPr lang="en-GB" smtClean="0"/>
              <a:t>02/05/2024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01F12-40E0-2202-D76B-AC265C3F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0C058-DA4C-DA5D-CA06-2B242688B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8C3D-7D54-459D-9381-FB0EB2D02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577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119D86-966F-05E9-F062-DA1BCE083E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36D946-2CDE-2463-0958-CEEC12BB3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3BB2D-DD18-A389-290D-CFCE61C91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0882-A26D-4834-8791-98452232D1DA}" type="datetimeFigureOut">
              <a:rPr lang="en-GB" smtClean="0"/>
              <a:t>02/05/2024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D64DD-870A-5F28-97CB-1D1F36EC9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96F4E-F22D-98F3-314A-958F9A94B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8C3D-7D54-459D-9381-FB0EB2D02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56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135C4-7ACD-5728-A0E6-9FC710210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FD9AC-E6A7-E134-BCE2-594EB918D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9C028-6E95-E91F-F1E4-96E21151D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0882-A26D-4834-8791-98452232D1DA}" type="datetimeFigureOut">
              <a:rPr lang="en-GB" smtClean="0"/>
              <a:t>02/05/2024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C9762-6825-D9EE-1B2E-A7767BC65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A6A50-F964-DDE0-AA13-B9AA922D9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8C3D-7D54-459D-9381-FB0EB2D02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784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9B269-5FDA-91F1-FB55-EE6BDFE9E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86FBD1-1C35-F4C8-D05C-4E319A27AD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B5C65-502F-F711-493A-D6F30FD8B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0882-A26D-4834-8791-98452232D1DA}" type="datetimeFigureOut">
              <a:rPr lang="en-GB" smtClean="0"/>
              <a:t>02/05/2024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CF1C4-9BAA-7AC7-F84E-C1F063421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C0C15-2EF3-C186-558A-67F2F8941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8C3D-7D54-459D-9381-FB0EB2D02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927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64950-AED6-7061-AC37-A7A9986F9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0C7F2-9832-C70D-666C-89B6335C6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A428ED-CCD9-C030-A17E-747DEDC16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78A666-0FD5-0F91-94DF-C47E9175E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0882-A26D-4834-8791-98452232D1DA}" type="datetimeFigureOut">
              <a:rPr lang="en-GB" smtClean="0"/>
              <a:t>02/05/2024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FE50C-8EAD-D3BD-4F43-88FC60543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99BEFC-C5ED-C886-E46E-711BED72D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8C3D-7D54-459D-9381-FB0EB2D02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619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D2B3C-88E9-C5E9-90DF-BA99D4F5B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B2569C-2B3F-7798-E49B-B6140E531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25371F-77E6-6961-CD15-4372086C7E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C9E2C8-3505-4ACF-0953-E9F52A93F8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0DD4F8-FDD8-C463-6FE3-8D3E5DF7BB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673EBA-A1E0-738A-77DF-D28C98B7F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0882-A26D-4834-8791-98452232D1DA}" type="datetimeFigureOut">
              <a:rPr lang="en-GB" smtClean="0"/>
              <a:t>02/05/2024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069E74-BD25-274F-92E4-AE1898F96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0CB1A2-D351-4519-EA98-CDEFCED2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8C3D-7D54-459D-9381-FB0EB2D02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514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36DF4-3EF6-A67E-9C92-C5C790691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5BAE3C-F2A7-9681-064B-8E86A141B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0882-A26D-4834-8791-98452232D1DA}" type="datetimeFigureOut">
              <a:rPr lang="en-GB" smtClean="0"/>
              <a:t>02/05/2024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B7B21-21F6-6411-3077-03F3DF013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69E010-F54E-A0D8-EC38-062CE4A19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8C3D-7D54-459D-9381-FB0EB2D02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278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94BCF3-5232-5935-2883-3246BF65B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0882-A26D-4834-8791-98452232D1DA}" type="datetimeFigureOut">
              <a:rPr lang="en-GB" smtClean="0"/>
              <a:t>02/05/2024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6CB714-1706-39FF-DFEF-E0C34BEB8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0CF20-D590-D471-29DE-0094F29F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8C3D-7D54-459D-9381-FB0EB2D02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156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C5352-B975-DC54-075F-E4A9CE6E9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0C910-3857-D149-AF0F-669AC15D2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D58785-EFD4-E32D-9854-B39482797D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81EFF5-A28C-2DC4-E78A-C343791FA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0882-A26D-4834-8791-98452232D1DA}" type="datetimeFigureOut">
              <a:rPr lang="en-GB" smtClean="0"/>
              <a:t>02/05/2024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DCD4C9-95FD-DCF8-7679-E04698478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20222F-81F7-C7E2-ACB3-4936A4858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8C3D-7D54-459D-9381-FB0EB2D02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8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AC1A1-C568-1135-F903-C5B201078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8B5BE6-0984-6A15-9132-86F6C5817C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C9439-0AE4-0993-7EF8-C57568E924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023A6-9510-84AA-F719-E2AFEF275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0882-A26D-4834-8791-98452232D1DA}" type="datetimeFigureOut">
              <a:rPr lang="en-GB" smtClean="0"/>
              <a:t>02/05/2024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5366B7-7A6D-C5D0-7916-EF13B824C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E061A6-A03F-2811-2365-1DC46BFF0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8C3D-7D54-459D-9381-FB0EB2D02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44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2315E7-17EF-C28E-909D-97738070B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5787A2-07DE-3E4E-C5DB-50A714D24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27E4E-A75B-BC20-9CFA-1C271D498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760882-A26D-4834-8791-98452232D1DA}" type="datetimeFigureOut">
              <a:rPr lang="en-GB" smtClean="0"/>
              <a:t>02/05/2024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92465-7879-D69F-B926-87D2D12BC2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3224D-4CF8-4F92-694E-D00E03FA61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008C3D-7D54-459D-9381-FB0EB2D02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829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AFD1C-535C-A678-3D1B-5310F40A4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5 – Scale and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27A63-25D6-93D5-48AD-A13AB46EF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Follows the build and launch of the BAV services (enhancements)</a:t>
            </a:r>
          </a:p>
          <a:p>
            <a:r>
              <a:rPr lang="en-GB" dirty="0"/>
              <a:t>Focus on tracking progress versus goals, and adjusting if needed </a:t>
            </a:r>
          </a:p>
          <a:p>
            <a:r>
              <a:rPr lang="en-GB" b="1" dirty="0"/>
              <a:t>Q1 Aim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Update backlog and Roadmap respective to Aha Product space</a:t>
            </a:r>
          </a:p>
          <a:p>
            <a:pPr lvl="2"/>
            <a:r>
              <a:rPr lang="en-GB" dirty="0"/>
              <a:t>Two Aha Product spaces:</a:t>
            </a:r>
          </a:p>
          <a:p>
            <a:pPr lvl="3"/>
            <a:r>
              <a:rPr lang="en-GB" dirty="0"/>
              <a:t>Account Verification – Banking</a:t>
            </a:r>
          </a:p>
          <a:p>
            <a:pPr lvl="3"/>
            <a:r>
              <a:rPr lang="en-GB" dirty="0"/>
              <a:t>Account Verification – Cards</a:t>
            </a:r>
          </a:p>
          <a:p>
            <a:pPr lvl="2"/>
            <a:r>
              <a:rPr lang="en-GB" dirty="0"/>
              <a:t>What other features/capabilities do clients need? </a:t>
            </a:r>
            <a:r>
              <a:rPr lang="en-GB" dirty="0">
                <a:sym typeface="Wingdings" panose="05000000000000000000" pitchFamily="2" charset="2"/>
              </a:rPr>
              <a:t> BAV enhancements</a:t>
            </a:r>
            <a:endParaRPr lang="en-GB" dirty="0"/>
          </a:p>
          <a:p>
            <a:r>
              <a:rPr lang="en-GB" b="1" dirty="0"/>
              <a:t>Aha ideas Portal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Anyone able to raise an idea</a:t>
            </a:r>
          </a:p>
          <a:p>
            <a:pPr lvl="1"/>
            <a:r>
              <a:rPr lang="en-GB" dirty="0"/>
              <a:t>Acts a pre-backlog</a:t>
            </a:r>
          </a:p>
          <a:p>
            <a:pPr lvl="2"/>
            <a:r>
              <a:rPr lang="en-GB" dirty="0"/>
              <a:t>To determine if this idea can be implemented</a:t>
            </a:r>
          </a:p>
          <a:p>
            <a:pPr lvl="1"/>
            <a:r>
              <a:rPr lang="en-GB" dirty="0"/>
              <a:t>Will be divided between BiG and CCIS teams</a:t>
            </a:r>
          </a:p>
          <a:p>
            <a:pPr lvl="1"/>
            <a:r>
              <a:rPr lang="en-GB" dirty="0"/>
              <a:t>Once idea is technically feasible to achieve </a:t>
            </a:r>
            <a:r>
              <a:rPr lang="en-GB" dirty="0">
                <a:sym typeface="Wingdings" panose="05000000000000000000" pitchFamily="2" charset="2"/>
              </a:rPr>
              <a:t> can be promoted as Epic/Feature into the backlog</a:t>
            </a:r>
            <a:endParaRPr lang="en-GB" dirty="0"/>
          </a:p>
          <a:p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5331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eft Brace 3">
            <a:extLst>
              <a:ext uri="{FF2B5EF4-FFF2-40B4-BE49-F238E27FC236}">
                <a16:creationId xmlns:a16="http://schemas.microsoft.com/office/drawing/2014/main" id="{D57B8C5F-EC8C-9F1A-0AB1-C970DFF0B849}"/>
              </a:ext>
            </a:extLst>
          </p:cNvPr>
          <p:cNvSpPr/>
          <p:nvPr/>
        </p:nvSpPr>
        <p:spPr>
          <a:xfrm>
            <a:off x="1549932" y="628650"/>
            <a:ext cx="285750" cy="116586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D9B344-FF0C-D303-E6F2-85EF881DBAD8}"/>
              </a:ext>
            </a:extLst>
          </p:cNvPr>
          <p:cNvSpPr txBox="1"/>
          <p:nvPr/>
        </p:nvSpPr>
        <p:spPr>
          <a:xfrm>
            <a:off x="468001" y="1026914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Goals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83DC0D-8304-E609-C9BB-FC0DBC844102}"/>
              </a:ext>
            </a:extLst>
          </p:cNvPr>
          <p:cNvSpPr txBox="1"/>
          <p:nvPr/>
        </p:nvSpPr>
        <p:spPr>
          <a:xfrm>
            <a:off x="487237" y="3878819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Epics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7D9532-097E-A194-EB57-15EB1718D23C}"/>
              </a:ext>
            </a:extLst>
          </p:cNvPr>
          <p:cNvSpPr txBox="1"/>
          <p:nvPr/>
        </p:nvSpPr>
        <p:spPr>
          <a:xfrm>
            <a:off x="323794" y="5461754"/>
            <a:ext cx="105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Features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D841A6-FB12-AAFB-A524-A43CB8623D09}"/>
              </a:ext>
            </a:extLst>
          </p:cNvPr>
          <p:cNvSpPr/>
          <p:nvPr/>
        </p:nvSpPr>
        <p:spPr>
          <a:xfrm>
            <a:off x="1961646" y="782955"/>
            <a:ext cx="2347463" cy="8572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Better Data Coverage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D96BBD-2AF7-CDAC-03EA-8F1EE71793FA}"/>
              </a:ext>
            </a:extLst>
          </p:cNvPr>
          <p:cNvSpPr/>
          <p:nvPr/>
        </p:nvSpPr>
        <p:spPr>
          <a:xfrm>
            <a:off x="1961646" y="2181225"/>
            <a:ext cx="2347463" cy="8572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Get missing data into the Bureau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7B8A9E-E08D-C987-482E-5A4CD0756E86}"/>
              </a:ext>
            </a:extLst>
          </p:cNvPr>
          <p:cNvSpPr/>
          <p:nvPr/>
        </p:nvSpPr>
        <p:spPr>
          <a:xfrm>
            <a:off x="7509006" y="2179320"/>
            <a:ext cx="2347463" cy="8572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Enhancements for BAV services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42D22E2-5F18-D004-813A-DF8EBBA4818A}"/>
              </a:ext>
            </a:extLst>
          </p:cNvPr>
          <p:cNvSpPr/>
          <p:nvPr/>
        </p:nvSpPr>
        <p:spPr>
          <a:xfrm>
            <a:off x="7509005" y="782955"/>
            <a:ext cx="2347463" cy="8572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Innovate &amp; Differentiate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A2E7262-FFC8-2B07-8D49-A406C0BDA6C9}"/>
              </a:ext>
            </a:extLst>
          </p:cNvPr>
          <p:cNvCxnSpPr>
            <a:stCxn id="9" idx="2"/>
            <a:endCxn id="10" idx="0"/>
          </p:cNvCxnSpPr>
          <p:nvPr/>
        </p:nvCxnSpPr>
        <p:spPr>
          <a:xfrm>
            <a:off x="3135378" y="1640205"/>
            <a:ext cx="0" cy="5410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559209C-C901-759C-F4BB-C868B5A81E39}"/>
              </a:ext>
            </a:extLst>
          </p:cNvPr>
          <p:cNvCxnSpPr>
            <a:cxnSpLocks/>
            <a:stCxn id="12" idx="2"/>
            <a:endCxn id="11" idx="0"/>
          </p:cNvCxnSpPr>
          <p:nvPr/>
        </p:nvCxnSpPr>
        <p:spPr>
          <a:xfrm>
            <a:off x="8682737" y="1640205"/>
            <a:ext cx="1" cy="5391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Left Brace 17">
            <a:extLst>
              <a:ext uri="{FF2B5EF4-FFF2-40B4-BE49-F238E27FC236}">
                <a16:creationId xmlns:a16="http://schemas.microsoft.com/office/drawing/2014/main" id="{09C16B7B-41ED-1FDC-E528-AE8A4F874E21}"/>
              </a:ext>
            </a:extLst>
          </p:cNvPr>
          <p:cNvSpPr/>
          <p:nvPr/>
        </p:nvSpPr>
        <p:spPr>
          <a:xfrm>
            <a:off x="1549932" y="2026920"/>
            <a:ext cx="285750" cy="116586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5F0386-3513-6E49-00B0-452AF02BB7CF}"/>
              </a:ext>
            </a:extLst>
          </p:cNvPr>
          <p:cNvSpPr txBox="1"/>
          <p:nvPr/>
        </p:nvSpPr>
        <p:spPr>
          <a:xfrm>
            <a:off x="281797" y="2425184"/>
            <a:ext cx="1142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Initiatives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ABF343E-F7AA-0B52-99C4-3D6657A289DB}"/>
              </a:ext>
            </a:extLst>
          </p:cNvPr>
          <p:cNvSpPr/>
          <p:nvPr/>
        </p:nvSpPr>
        <p:spPr>
          <a:xfrm>
            <a:off x="5615436" y="3634860"/>
            <a:ext cx="2347463" cy="8572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Provide clients segregated scoring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FB8FF36-528B-07A0-A9C1-65B049EB2F0B}"/>
              </a:ext>
            </a:extLst>
          </p:cNvPr>
          <p:cNvSpPr/>
          <p:nvPr/>
        </p:nvSpPr>
        <p:spPr>
          <a:xfrm>
            <a:off x="9299956" y="3634860"/>
            <a:ext cx="2347463" cy="8572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Near-name match functionality</a:t>
            </a:r>
          </a:p>
        </p:txBody>
      </p: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35268F47-41C4-E6FE-AEE5-40A7D313C495}"/>
              </a:ext>
            </a:extLst>
          </p:cNvPr>
          <p:cNvCxnSpPr>
            <a:stCxn id="11" idx="2"/>
            <a:endCxn id="20" idx="0"/>
          </p:cNvCxnSpPr>
          <p:nvPr/>
        </p:nvCxnSpPr>
        <p:spPr>
          <a:xfrm rot="5400000">
            <a:off x="7436808" y="2388930"/>
            <a:ext cx="598290" cy="189357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7F213A4F-8167-8BF4-E670-B061555CF810}"/>
              </a:ext>
            </a:extLst>
          </p:cNvPr>
          <p:cNvCxnSpPr>
            <a:stCxn id="11" idx="2"/>
            <a:endCxn id="21" idx="0"/>
          </p:cNvCxnSpPr>
          <p:nvPr/>
        </p:nvCxnSpPr>
        <p:spPr>
          <a:xfrm rot="16200000" flipH="1">
            <a:off x="9279068" y="2440240"/>
            <a:ext cx="598290" cy="179095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46089368-C43E-1B61-335C-E95233A9F5F3}"/>
              </a:ext>
            </a:extLst>
          </p:cNvPr>
          <p:cNvSpPr/>
          <p:nvPr/>
        </p:nvSpPr>
        <p:spPr>
          <a:xfrm>
            <a:off x="1961646" y="3634860"/>
            <a:ext cx="2347463" cy="8572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FY24 Q1 CAIS &amp; CATO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47EF4BB-6878-6A8D-F4AD-1BA05AF2430E}"/>
              </a:ext>
            </a:extLst>
          </p:cNvPr>
          <p:cNvSpPr/>
          <p:nvPr/>
        </p:nvSpPr>
        <p:spPr>
          <a:xfrm>
            <a:off x="1961646" y="5372100"/>
            <a:ext cx="2347463" cy="8572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Danske + Metro</a:t>
            </a:r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CD1EE992-05BC-6FB2-DDAB-29D7BD10D4AE}"/>
              </a:ext>
            </a:extLst>
          </p:cNvPr>
          <p:cNvSpPr/>
          <p:nvPr/>
        </p:nvSpPr>
        <p:spPr>
          <a:xfrm>
            <a:off x="1549932" y="3413640"/>
            <a:ext cx="285750" cy="116586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6A0D5E2F-87EA-184A-5F3F-5820F6B05900}"/>
              </a:ext>
            </a:extLst>
          </p:cNvPr>
          <p:cNvSpPr/>
          <p:nvPr/>
        </p:nvSpPr>
        <p:spPr>
          <a:xfrm>
            <a:off x="1549932" y="5217795"/>
            <a:ext cx="285750" cy="116586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339EBA4-AD31-3C45-6874-027775D5839E}"/>
              </a:ext>
            </a:extLst>
          </p:cNvPr>
          <p:cNvCxnSpPr>
            <a:stCxn id="10" idx="2"/>
            <a:endCxn id="28" idx="0"/>
          </p:cNvCxnSpPr>
          <p:nvPr/>
        </p:nvCxnSpPr>
        <p:spPr>
          <a:xfrm>
            <a:off x="3135378" y="3038475"/>
            <a:ext cx="0" cy="59638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3A65DBC-771E-655E-94DD-A30781158E64}"/>
              </a:ext>
            </a:extLst>
          </p:cNvPr>
          <p:cNvCxnSpPr>
            <a:stCxn id="28" idx="2"/>
            <a:endCxn id="29" idx="0"/>
          </p:cNvCxnSpPr>
          <p:nvPr/>
        </p:nvCxnSpPr>
        <p:spPr>
          <a:xfrm>
            <a:off x="3135378" y="4492110"/>
            <a:ext cx="0" cy="8799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B2716A3-98E2-CDC3-6F74-AE55B8B703C9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6789167" y="4402456"/>
            <a:ext cx="1" cy="9696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4A8EE15F-29B0-8731-F330-8093AA5859C3}"/>
              </a:ext>
            </a:extLst>
          </p:cNvPr>
          <p:cNvSpPr/>
          <p:nvPr/>
        </p:nvSpPr>
        <p:spPr>
          <a:xfrm>
            <a:off x="5615436" y="5372100"/>
            <a:ext cx="2347463" cy="8572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Personal details score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976ADC0-7A6D-B6C9-EB18-18E5B1433703}"/>
              </a:ext>
            </a:extLst>
          </p:cNvPr>
          <p:cNvSpPr/>
          <p:nvPr/>
        </p:nvSpPr>
        <p:spPr>
          <a:xfrm>
            <a:off x="9299956" y="5372100"/>
            <a:ext cx="2347463" cy="8572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Near-name match in CC response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2883E2C-AD7D-FBA6-5FB2-436E178D8BFF}"/>
              </a:ext>
            </a:extLst>
          </p:cNvPr>
          <p:cNvCxnSpPr>
            <a:cxnSpLocks/>
            <a:stCxn id="21" idx="2"/>
            <a:endCxn id="39" idx="0"/>
          </p:cNvCxnSpPr>
          <p:nvPr/>
        </p:nvCxnSpPr>
        <p:spPr>
          <a:xfrm>
            <a:off x="10473688" y="4492110"/>
            <a:ext cx="0" cy="8799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234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156</Words>
  <Application>Microsoft Office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Wingdings</vt:lpstr>
      <vt:lpstr>Office Theme</vt:lpstr>
      <vt:lpstr>Stage 5 – Scale and Growth</vt:lpstr>
      <vt:lpstr>PowerPoint Presentation</vt:lpstr>
    </vt:vector>
  </TitlesOfParts>
  <Company>Experian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Stage 5 – Scale and Growth</dc:title>
  <dc:creator>Ram-nehru, Darran-nehru</dc:creator>
  <cp:lastModifiedBy>Ram-nehru, Darran-nehru</cp:lastModifiedBy>
  <cp:revision>2</cp:revision>
  <dcterms:created xsi:type="dcterms:W3CDTF">2024-05-02T13:53:33Z</dcterms:created>
  <dcterms:modified xsi:type="dcterms:W3CDTF">2024-05-02T17:05:24Z</dcterms:modified>
</cp:coreProperties>
</file>